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66" r:id="rId2"/>
    <p:sldId id="256" r:id="rId3"/>
    <p:sldId id="257" r:id="rId4"/>
    <p:sldId id="259" r:id="rId5"/>
    <p:sldId id="261" r:id="rId6"/>
    <p:sldId id="258" r:id="rId7"/>
    <p:sldId id="267" r:id="rId8"/>
    <p:sldId id="263" r:id="rId9"/>
    <p:sldId id="262" r:id="rId10"/>
    <p:sldId id="264" r:id="rId11"/>
    <p:sldId id="265" r:id="rId12"/>
  </p:sldIdLst>
  <p:sldSz cx="9144000" cy="6858000" type="screen4x3"/>
  <p:notesSz cx="7077075" cy="90773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7050" cy="4540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08438" y="0"/>
            <a:ext cx="3067050" cy="454025"/>
          </a:xfrm>
          <a:prstGeom prst="rect">
            <a:avLst/>
          </a:prstGeom>
        </p:spPr>
        <p:txBody>
          <a:bodyPr vert="horz" lIns="91440" tIns="45720" rIns="91440" bIns="45720" rtlCol="0"/>
          <a:lstStyle>
            <a:lvl1pPr algn="r">
              <a:defRPr sz="1200"/>
            </a:lvl1pPr>
          </a:lstStyle>
          <a:p>
            <a:fld id="{1ACC2D00-26BF-493D-88AE-58EEB804C6C6}" type="datetimeFigureOut">
              <a:rPr lang="en-US" smtClean="0"/>
              <a:t>3/7/2014</a:t>
            </a:fld>
            <a:endParaRPr lang="en-US"/>
          </a:p>
        </p:txBody>
      </p:sp>
      <p:sp>
        <p:nvSpPr>
          <p:cNvPr id="4" name="Footer Placeholder 3"/>
          <p:cNvSpPr>
            <a:spLocks noGrp="1"/>
          </p:cNvSpPr>
          <p:nvPr>
            <p:ph type="ftr" sz="quarter" idx="2"/>
          </p:nvPr>
        </p:nvSpPr>
        <p:spPr>
          <a:xfrm>
            <a:off x="0" y="8621713"/>
            <a:ext cx="3067050" cy="4540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08438" y="8621713"/>
            <a:ext cx="3067050" cy="454025"/>
          </a:xfrm>
          <a:prstGeom prst="rect">
            <a:avLst/>
          </a:prstGeom>
        </p:spPr>
        <p:txBody>
          <a:bodyPr vert="horz" lIns="91440" tIns="45720" rIns="91440" bIns="45720" rtlCol="0" anchor="b"/>
          <a:lstStyle>
            <a:lvl1pPr algn="r">
              <a:defRPr sz="1200"/>
            </a:lvl1pPr>
          </a:lstStyle>
          <a:p>
            <a:fld id="{6EE4A55C-1FC8-44C1-8356-51BEBAB3A658}" type="slidenum">
              <a:rPr lang="en-US" smtClean="0"/>
              <a:t>‹#›</a:t>
            </a:fld>
            <a:endParaRPr lang="en-US"/>
          </a:p>
        </p:txBody>
      </p:sp>
    </p:spTree>
    <p:extLst>
      <p:ext uri="{BB962C8B-B14F-4D97-AF65-F5344CB8AC3E}">
        <p14:creationId xmlns:p14="http://schemas.microsoft.com/office/powerpoint/2010/main" val="410987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66733" cy="45386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08705" y="0"/>
            <a:ext cx="3066733" cy="453866"/>
          </a:xfrm>
          <a:prstGeom prst="rect">
            <a:avLst/>
          </a:prstGeom>
        </p:spPr>
        <p:txBody>
          <a:bodyPr vert="horz" lIns="91440" tIns="45720" rIns="91440" bIns="45720" rtlCol="0"/>
          <a:lstStyle>
            <a:lvl1pPr algn="r">
              <a:defRPr sz="1200"/>
            </a:lvl1pPr>
          </a:lstStyle>
          <a:p>
            <a:fld id="{E8A7A2BC-1123-4D34-AC54-C1EDF3BD61AD}" type="datetimeFigureOut">
              <a:rPr lang="en-US" smtClean="0"/>
              <a:t>3/7/2014</a:t>
            </a:fld>
            <a:endParaRPr lang="en-US"/>
          </a:p>
        </p:txBody>
      </p:sp>
      <p:sp>
        <p:nvSpPr>
          <p:cNvPr id="4" name="Slide Image Placeholder 3"/>
          <p:cNvSpPr>
            <a:spLocks noGrp="1" noRot="1" noChangeAspect="1"/>
          </p:cNvSpPr>
          <p:nvPr>
            <p:ph type="sldImg" idx="2"/>
          </p:nvPr>
        </p:nvSpPr>
        <p:spPr>
          <a:xfrm>
            <a:off x="1270000" y="681038"/>
            <a:ext cx="4537075" cy="34036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7708" y="4311730"/>
            <a:ext cx="5661660" cy="4084796"/>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21883"/>
            <a:ext cx="3066733" cy="453866"/>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08705" y="8621883"/>
            <a:ext cx="3066733" cy="453866"/>
          </a:xfrm>
          <a:prstGeom prst="rect">
            <a:avLst/>
          </a:prstGeom>
        </p:spPr>
        <p:txBody>
          <a:bodyPr vert="horz" lIns="91440" tIns="45720" rIns="91440" bIns="45720" rtlCol="0" anchor="b"/>
          <a:lstStyle>
            <a:lvl1pPr algn="r">
              <a:defRPr sz="1200"/>
            </a:lvl1pPr>
          </a:lstStyle>
          <a:p>
            <a:fld id="{6B252A95-6B76-4B01-97F2-422F639341A7}" type="slidenum">
              <a:rPr lang="en-US" smtClean="0"/>
              <a:t>‹#›</a:t>
            </a:fld>
            <a:endParaRPr lang="en-US"/>
          </a:p>
        </p:txBody>
      </p:sp>
    </p:spTree>
    <p:extLst>
      <p:ext uri="{BB962C8B-B14F-4D97-AF65-F5344CB8AC3E}">
        <p14:creationId xmlns:p14="http://schemas.microsoft.com/office/powerpoint/2010/main" val="3375221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a:t>
            </a:r>
            <a:r>
              <a:rPr lang="en-US" baseline="0" dirty="0" smtClean="0"/>
              <a:t> Christian’s influence upon other Christians.</a:t>
            </a:r>
            <a:endParaRPr lang="en-US" dirty="0"/>
          </a:p>
        </p:txBody>
      </p:sp>
      <p:sp>
        <p:nvSpPr>
          <p:cNvPr id="4" name="Slide Number Placeholder 3"/>
          <p:cNvSpPr>
            <a:spLocks noGrp="1"/>
          </p:cNvSpPr>
          <p:nvPr>
            <p:ph type="sldNum" sz="quarter" idx="10"/>
          </p:nvPr>
        </p:nvSpPr>
        <p:spPr/>
        <p:txBody>
          <a:bodyPr/>
          <a:lstStyle/>
          <a:p>
            <a:fld id="{6B252A95-6B76-4B01-97F2-422F639341A7}" type="slidenum">
              <a:rPr lang="en-US" smtClean="0"/>
              <a:t>5</a:t>
            </a:fld>
            <a:endParaRPr lang="en-US"/>
          </a:p>
        </p:txBody>
      </p:sp>
    </p:spTree>
    <p:extLst>
      <p:ext uri="{BB962C8B-B14F-4D97-AF65-F5344CB8AC3E}">
        <p14:creationId xmlns:p14="http://schemas.microsoft.com/office/powerpoint/2010/main" val="366463457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Last Sunday afternoon a tragedy occurred</a:t>
            </a:r>
            <a:r>
              <a:rPr lang="en-US" baseline="0" dirty="0" smtClean="0"/>
              <a:t> in Bowling Green, KY. A young man, 25 years of age, by the name of Adam </a:t>
            </a:r>
            <a:r>
              <a:rPr lang="en-US" baseline="0" dirty="0" err="1" smtClean="0"/>
              <a:t>Smelser</a:t>
            </a:r>
            <a:r>
              <a:rPr lang="en-US" baseline="0" dirty="0" smtClean="0"/>
              <a:t> went for a swim in Barren River but sadly and tragically got caught in the undertow and drowned. This young man was a Christian, the son of a gospel preacher. And since last Sunday evening, I have been reminded in a profound and impactful way of the Christian’s influence in life, tragedy, and death.</a:t>
            </a:r>
            <a:endParaRPr lang="en-US" dirty="0"/>
          </a:p>
        </p:txBody>
      </p:sp>
      <p:sp>
        <p:nvSpPr>
          <p:cNvPr id="4" name="Slide Number Placeholder 3"/>
          <p:cNvSpPr>
            <a:spLocks noGrp="1"/>
          </p:cNvSpPr>
          <p:nvPr>
            <p:ph type="sldNum" sz="quarter" idx="10"/>
          </p:nvPr>
        </p:nvSpPr>
        <p:spPr/>
        <p:txBody>
          <a:bodyPr/>
          <a:lstStyle/>
          <a:p>
            <a:fld id="{6B252A95-6B76-4B01-97F2-422F639341A7}" type="slidenum">
              <a:rPr lang="en-US" smtClean="0"/>
              <a:t>8</a:t>
            </a:fld>
            <a:endParaRPr lang="en-US"/>
          </a:p>
        </p:txBody>
      </p:sp>
    </p:spTree>
    <p:extLst>
      <p:ext uri="{BB962C8B-B14F-4D97-AF65-F5344CB8AC3E}">
        <p14:creationId xmlns:p14="http://schemas.microsoft.com/office/powerpoint/2010/main" val="2804253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7F601CC-68AD-419B-813F-A1EA36A79FE6}"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2378397722"/>
      </p:ext>
    </p:extLst>
  </p:cSld>
  <p:clrMapOvr>
    <a:masterClrMapping/>
  </p:clrMapOvr>
  <p:transition spd="slow">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601CC-68AD-419B-813F-A1EA36A79FE6}"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888636638"/>
      </p:ext>
    </p:extLst>
  </p:cSld>
  <p:clrMapOvr>
    <a:masterClrMapping/>
  </p:clrMapOvr>
  <p:transition spd="slow">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601CC-68AD-419B-813F-A1EA36A79FE6}"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2451568443"/>
      </p:ext>
    </p:extLst>
  </p:cSld>
  <p:clrMapOvr>
    <a:masterClrMapping/>
  </p:clrMapOvr>
  <p:transition spd="slow">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7F601CC-68AD-419B-813F-A1EA36A79FE6}"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1933402128"/>
      </p:ext>
    </p:extLst>
  </p:cSld>
  <p:clrMapOvr>
    <a:masterClrMapping/>
  </p:clrMapOvr>
  <p:transition spd="slow">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F601CC-68AD-419B-813F-A1EA36A79FE6}" type="datetimeFigureOut">
              <a:rPr lang="en-US" smtClean="0"/>
              <a:t>3/7/2014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4100465204"/>
      </p:ext>
    </p:extLst>
  </p:cSld>
  <p:clrMapOvr>
    <a:masterClrMapping/>
  </p:clrMapOvr>
  <p:transition spd="slow">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7F601CC-68AD-419B-813F-A1EA36A79FE6}" type="datetimeFigureOut">
              <a:rPr lang="en-US" smtClean="0"/>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531884332"/>
      </p:ext>
    </p:extLst>
  </p:cSld>
  <p:clrMapOvr>
    <a:masterClrMapping/>
  </p:clrMapOvr>
  <p:transition spd="slow">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7F601CC-68AD-419B-813F-A1EA36A79FE6}" type="datetimeFigureOut">
              <a:rPr lang="en-US" smtClean="0"/>
              <a:t>3/7/2014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3008343975"/>
      </p:ext>
    </p:extLst>
  </p:cSld>
  <p:clrMapOvr>
    <a:masterClrMapping/>
  </p:clrMapOvr>
  <p:transition spd="slow">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7F601CC-68AD-419B-813F-A1EA36A79FE6}" type="datetimeFigureOut">
              <a:rPr lang="en-US" smtClean="0"/>
              <a:t>3/7/2014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1853769855"/>
      </p:ext>
    </p:extLst>
  </p:cSld>
  <p:clrMapOvr>
    <a:masterClrMapping/>
  </p:clrMapOvr>
  <p:transition spd="slow">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7F601CC-68AD-419B-813F-A1EA36A79FE6}" type="datetimeFigureOut">
              <a:rPr lang="en-US" smtClean="0"/>
              <a:t>3/7/2014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1197655383"/>
      </p:ext>
    </p:extLst>
  </p:cSld>
  <p:clrMapOvr>
    <a:masterClrMapping/>
  </p:clrMapOvr>
  <p:transition spd="slow">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601CC-68AD-419B-813F-A1EA36A79FE6}" type="datetimeFigureOut">
              <a:rPr lang="en-US" smtClean="0"/>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961398633"/>
      </p:ext>
    </p:extLst>
  </p:cSld>
  <p:clrMapOvr>
    <a:masterClrMapping/>
  </p:clrMapOvr>
  <p:transition spd="slow">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7F601CC-68AD-419B-813F-A1EA36A79FE6}" type="datetimeFigureOut">
              <a:rPr lang="en-US" smtClean="0"/>
              <a:t>3/7/2014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9353FB-41E4-4EE4-A012-E85D6916C6F5}" type="slidenum">
              <a:rPr lang="en-US" smtClean="0"/>
              <a:t>‹#›</a:t>
            </a:fld>
            <a:endParaRPr lang="en-US"/>
          </a:p>
        </p:txBody>
      </p:sp>
    </p:spTree>
    <p:extLst>
      <p:ext uri="{BB962C8B-B14F-4D97-AF65-F5344CB8AC3E}">
        <p14:creationId xmlns:p14="http://schemas.microsoft.com/office/powerpoint/2010/main" val="1086310161"/>
      </p:ext>
    </p:extLst>
  </p:cSld>
  <p:clrMapOvr>
    <a:masterClrMapping/>
  </p:clrMapOvr>
  <p:transition spd="slow">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F601CC-68AD-419B-813F-A1EA36A79FE6}" type="datetimeFigureOut">
              <a:rPr lang="en-US" smtClean="0"/>
              <a:t>3/7/2014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59353FB-41E4-4EE4-A012-E85D6916C6F5}" type="slidenum">
              <a:rPr lang="en-US" smtClean="0"/>
              <a:t>‹#›</a:t>
            </a:fld>
            <a:endParaRPr lang="en-US"/>
          </a:p>
        </p:txBody>
      </p:sp>
    </p:spTree>
    <p:extLst>
      <p:ext uri="{BB962C8B-B14F-4D97-AF65-F5344CB8AC3E}">
        <p14:creationId xmlns:p14="http://schemas.microsoft.com/office/powerpoint/2010/main" val="42482430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wipe dir="r"/>
  </p:transition>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728658906"/>
      </p:ext>
    </p:extLst>
  </p:cSld>
  <p:clrMapOvr>
    <a:masterClrMapping/>
  </p:clrMapOvr>
  <p:transition spd="slow">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The Christian’s Influence</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798637"/>
            <a:ext cx="8229600" cy="4525963"/>
          </a:xfrm>
        </p:spPr>
        <p:txBody>
          <a:bodyPr/>
          <a:lstStyle/>
          <a:p>
            <a:r>
              <a:rPr lang="en-US" b="1" dirty="0" smtClean="0">
                <a:solidFill>
                  <a:schemeClr val="accent6">
                    <a:lumMod val="75000"/>
                  </a:schemeClr>
                </a:solidFill>
              </a:rPr>
              <a:t>Exhortation to Christian parents.</a:t>
            </a:r>
          </a:p>
          <a:p>
            <a:pPr lvl="1"/>
            <a:r>
              <a:rPr lang="en-US" b="1" dirty="0" smtClean="0"/>
              <a:t>Deut</a:t>
            </a:r>
            <a:r>
              <a:rPr lang="en-US" b="1" dirty="0" smtClean="0"/>
              <a:t>. 6:4-9; Eph. 6:1-4; 2 Tim. </a:t>
            </a:r>
            <a:r>
              <a:rPr lang="en-US" b="1" dirty="0" smtClean="0"/>
              <a:t>3:14-17</a:t>
            </a:r>
          </a:p>
          <a:p>
            <a:pPr lvl="1"/>
            <a:endParaRPr lang="en-US" sz="1400" b="1" dirty="0" smtClean="0"/>
          </a:p>
          <a:p>
            <a:r>
              <a:rPr lang="en-US" b="1" dirty="0">
                <a:solidFill>
                  <a:schemeClr val="accent6">
                    <a:lumMod val="75000"/>
                  </a:schemeClr>
                </a:solidFill>
              </a:rPr>
              <a:t>The proper perspective in loss.</a:t>
            </a:r>
          </a:p>
          <a:p>
            <a:pPr lvl="1"/>
            <a:r>
              <a:rPr lang="en-US" b="1" dirty="0"/>
              <a:t>2 Corinthians 5:1-9; I Thess. </a:t>
            </a:r>
            <a:r>
              <a:rPr lang="en-US" b="1" dirty="0" smtClean="0"/>
              <a:t>4:13</a:t>
            </a:r>
            <a:endParaRPr lang="en-US" b="1" dirty="0"/>
          </a:p>
        </p:txBody>
      </p:sp>
    </p:spTree>
    <p:extLst>
      <p:ext uri="{BB962C8B-B14F-4D97-AF65-F5344CB8AC3E}">
        <p14:creationId xmlns:p14="http://schemas.microsoft.com/office/powerpoint/2010/main" val="95047075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238" y="1447800"/>
            <a:ext cx="7883525" cy="3687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65318691"/>
      </p:ext>
    </p:extLst>
  </p:cSld>
  <p:clrMapOvr>
    <a:masterClrMapping/>
  </p:clrMapOvr>
  <p:transition spd="slow">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24000"/>
            <a:ext cx="7772400" cy="1470025"/>
          </a:xfrm>
          <a:solidFill>
            <a:schemeClr val="accent6">
              <a:lumMod val="75000"/>
            </a:schemeClr>
          </a:solidFill>
        </p:spPr>
        <p:style>
          <a:lnRef idx="0">
            <a:schemeClr val="dk1"/>
          </a:lnRef>
          <a:fillRef idx="3">
            <a:schemeClr val="dk1"/>
          </a:fillRef>
          <a:effectRef idx="3">
            <a:schemeClr val="dk1"/>
          </a:effectRef>
          <a:fontRef idx="minor">
            <a:schemeClr val="lt1"/>
          </a:fontRef>
        </p:style>
        <p:txBody>
          <a:bodyPr>
            <a:normAutofit/>
          </a:bodyPr>
          <a:lstStyle/>
          <a:p>
            <a:r>
              <a:rPr lang="en-US" sz="5400" dirty="0" smtClean="0">
                <a:latin typeface="Narkisim" panose="020E0502050101010101" pitchFamily="34" charset="-79"/>
                <a:cs typeface="Narkisim" panose="020E0502050101010101" pitchFamily="34" charset="-79"/>
              </a:rPr>
              <a:t>The Christian’s Influence</a:t>
            </a:r>
            <a:endParaRPr lang="en-US" sz="5400" dirty="0">
              <a:latin typeface="Narkisim" panose="020E0502050101010101" pitchFamily="34" charset="-79"/>
              <a:cs typeface="Narkisim" panose="020E0502050101010101" pitchFamily="34" charset="-79"/>
            </a:endParaRPr>
          </a:p>
        </p:txBody>
      </p:sp>
      <p:sp>
        <p:nvSpPr>
          <p:cNvPr id="3" name="Subtitle 2"/>
          <p:cNvSpPr>
            <a:spLocks noGrp="1"/>
          </p:cNvSpPr>
          <p:nvPr>
            <p:ph type="subTitle" idx="1"/>
          </p:nvPr>
        </p:nvSpPr>
        <p:spPr>
          <a:xfrm>
            <a:off x="1371600" y="3429000"/>
            <a:ext cx="6400800" cy="1752600"/>
          </a:xfrm>
        </p:spPr>
        <p:txBody>
          <a:bodyPr>
            <a:normAutofit/>
          </a:bodyPr>
          <a:lstStyle/>
          <a:p>
            <a:r>
              <a:rPr lang="en-US" sz="4000" b="1" dirty="0" smtClean="0">
                <a:solidFill>
                  <a:schemeClr val="tx1"/>
                </a:solidFill>
              </a:rPr>
              <a:t>In Life, Tragedy, and Death</a:t>
            </a:r>
            <a:endParaRPr lang="en-US" sz="4000" b="1" dirty="0">
              <a:solidFill>
                <a:schemeClr val="tx1"/>
              </a:solidFill>
            </a:endParaRPr>
          </a:p>
        </p:txBody>
      </p:sp>
    </p:spTree>
    <p:extLst>
      <p:ext uri="{BB962C8B-B14F-4D97-AF65-F5344CB8AC3E}">
        <p14:creationId xmlns:p14="http://schemas.microsoft.com/office/powerpoint/2010/main" val="1815533079"/>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3">
                                            <p:txEl>
                                              <p:pRg st="0" end="0"/>
                                            </p:txEl>
                                          </p:spTgt>
                                        </p:tgtEl>
                                        <p:attrNameLst>
                                          <p:attrName>ppt_h</p:attrName>
                                        </p:attrNameLst>
                                      </p:cBhvr>
                                      <p:tavLst>
                                        <p:tav tm="0">
                                          <p:val>
                                            <p:fltVal val="0"/>
                                          </p:val>
                                        </p:tav>
                                        <p:tav tm="100000">
                                          <p:val>
                                            <p:strVal val="#ppt_h"/>
                                          </p:val>
                                        </p:tav>
                                      </p:tavLst>
                                    </p:anim>
                                    <p:animEffect transition="in" filter="fade">
                                      <p:cBhvr>
                                        <p:cTn id="9"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The Christian’s Influence</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798637"/>
            <a:ext cx="8229600" cy="4525963"/>
          </a:xfrm>
        </p:spPr>
        <p:txBody>
          <a:bodyPr>
            <a:noAutofit/>
          </a:bodyPr>
          <a:lstStyle/>
          <a:p>
            <a:r>
              <a:rPr lang="en-US" b="1" dirty="0" smtClean="0"/>
              <a:t>“You are the salt of the earth; but if the salt loses its flavor, how shall it be seasoned? It is then good for nothing but to be thrown out and trampled underfoot by men. You are the light of the world. A city that is set on a hill cannot be hidden…Let your light so shine before men, that they may see your good works and glorify your Father in heaven” (</a:t>
            </a:r>
            <a:r>
              <a:rPr lang="en-US" b="1" dirty="0" smtClean="0">
                <a:solidFill>
                  <a:schemeClr val="accent6">
                    <a:lumMod val="75000"/>
                  </a:schemeClr>
                </a:solidFill>
              </a:rPr>
              <a:t>Matthew 5:13-14, 16</a:t>
            </a:r>
            <a:r>
              <a:rPr lang="en-US" b="1" dirty="0" smtClean="0"/>
              <a:t>).</a:t>
            </a:r>
            <a:endParaRPr lang="en-US" b="1" dirty="0"/>
          </a:p>
        </p:txBody>
      </p:sp>
    </p:spTree>
    <p:extLst>
      <p:ext uri="{BB962C8B-B14F-4D97-AF65-F5344CB8AC3E}">
        <p14:creationId xmlns:p14="http://schemas.microsoft.com/office/powerpoint/2010/main" val="2347604433"/>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The Christian’s Influence</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798637"/>
            <a:ext cx="8229600" cy="4525963"/>
          </a:xfrm>
        </p:spPr>
        <p:txBody>
          <a:bodyPr>
            <a:noAutofit/>
          </a:bodyPr>
          <a:lstStyle/>
          <a:p>
            <a:r>
              <a:rPr lang="en-US" b="1" dirty="0" smtClean="0"/>
              <a:t>“Therefore, whatever you want men to do to you, do also to them, for this is the Law and the Prophets” (</a:t>
            </a:r>
            <a:r>
              <a:rPr lang="en-US" b="1" dirty="0" smtClean="0">
                <a:solidFill>
                  <a:schemeClr val="accent6">
                    <a:lumMod val="75000"/>
                  </a:schemeClr>
                </a:solidFill>
              </a:rPr>
              <a:t>Matthew 7:12</a:t>
            </a:r>
            <a:r>
              <a:rPr lang="en-US" b="1" dirty="0" smtClean="0"/>
              <a:t>).</a:t>
            </a:r>
          </a:p>
          <a:p>
            <a:endParaRPr lang="en-US" sz="1050" b="1" dirty="0" smtClean="0"/>
          </a:p>
          <a:p>
            <a:r>
              <a:rPr lang="en-US" b="1" dirty="0" smtClean="0"/>
              <a:t>“And the second is like it: ‘You shall love your neighbor as yourself’” (</a:t>
            </a:r>
            <a:r>
              <a:rPr lang="en-US" b="1" dirty="0" smtClean="0">
                <a:solidFill>
                  <a:schemeClr val="accent6">
                    <a:lumMod val="75000"/>
                  </a:schemeClr>
                </a:solidFill>
              </a:rPr>
              <a:t>Matthew 22:39</a:t>
            </a:r>
            <a:r>
              <a:rPr lang="en-US" b="1" dirty="0" smtClean="0"/>
              <a:t>).</a:t>
            </a:r>
          </a:p>
          <a:p>
            <a:endParaRPr lang="en-US" sz="1050" b="1" dirty="0" smtClean="0"/>
          </a:p>
          <a:p>
            <a:r>
              <a:rPr lang="en-US" b="1" dirty="0" smtClean="0"/>
              <a:t>“Therefore, as we have opportunity, let us do good to all, especially to those who are of the household of faith” </a:t>
            </a:r>
            <a:r>
              <a:rPr lang="en-US" b="1" dirty="0" smtClean="0"/>
              <a:t>(</a:t>
            </a:r>
            <a:r>
              <a:rPr lang="en-US" b="1" dirty="0" smtClean="0">
                <a:solidFill>
                  <a:schemeClr val="accent6">
                    <a:lumMod val="75000"/>
                  </a:schemeClr>
                </a:solidFill>
              </a:rPr>
              <a:t>Galatians 6:10</a:t>
            </a:r>
            <a:r>
              <a:rPr lang="en-US" b="1" dirty="0" smtClean="0"/>
              <a:t>).</a:t>
            </a:r>
            <a:endParaRPr lang="en-US" b="1" dirty="0" smtClean="0"/>
          </a:p>
          <a:p>
            <a:endParaRPr lang="en-US" b="1" dirty="0"/>
          </a:p>
        </p:txBody>
      </p:sp>
    </p:spTree>
    <p:extLst>
      <p:ext uri="{BB962C8B-B14F-4D97-AF65-F5344CB8AC3E}">
        <p14:creationId xmlns:p14="http://schemas.microsoft.com/office/powerpoint/2010/main" val="428729329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The Christian’s Influence</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p:txBody>
          <a:bodyPr>
            <a:noAutofit/>
          </a:bodyPr>
          <a:lstStyle/>
          <a:p>
            <a:r>
              <a:rPr lang="en-US" sz="3000" b="1" dirty="0" smtClean="0"/>
              <a:t>“And let us consider one another in order to stir up love and good works, not forsaking the assembling of ourselves together, as is the manner of some, but exhorting one another, and so much the more as you see the Day approaching” (</a:t>
            </a:r>
            <a:r>
              <a:rPr lang="en-US" sz="3000" b="1" dirty="0" smtClean="0">
                <a:solidFill>
                  <a:schemeClr val="accent6">
                    <a:lumMod val="75000"/>
                  </a:schemeClr>
                </a:solidFill>
              </a:rPr>
              <a:t>Hebrews 10:24-25</a:t>
            </a:r>
            <a:r>
              <a:rPr lang="en-US" sz="3000" b="1" dirty="0" smtClean="0"/>
              <a:t>).</a:t>
            </a:r>
          </a:p>
          <a:p>
            <a:r>
              <a:rPr lang="en-US" sz="3000" b="1" dirty="0" smtClean="0"/>
              <a:t>“Now concerning the ministering to the saints… I know your willingness, about which I boast of you to the Macedonians, that Achaia was ready a year ago; and your zeal has stirred up the majority” (</a:t>
            </a:r>
            <a:r>
              <a:rPr lang="en-US" sz="3000" b="1" dirty="0" smtClean="0">
                <a:solidFill>
                  <a:schemeClr val="accent6">
                    <a:lumMod val="75000"/>
                  </a:schemeClr>
                </a:solidFill>
              </a:rPr>
              <a:t>2 Corinthians 9:1-2</a:t>
            </a:r>
            <a:r>
              <a:rPr lang="en-US" sz="3000" b="1" dirty="0" smtClean="0"/>
              <a:t>).</a:t>
            </a:r>
            <a:endParaRPr lang="en-US" sz="3000" b="1" dirty="0"/>
          </a:p>
        </p:txBody>
      </p:sp>
    </p:spTree>
    <p:extLst>
      <p:ext uri="{BB962C8B-B14F-4D97-AF65-F5344CB8AC3E}">
        <p14:creationId xmlns:p14="http://schemas.microsoft.com/office/powerpoint/2010/main" val="1257931171"/>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The Christian’s Influence</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828800"/>
            <a:ext cx="8229600" cy="4525963"/>
          </a:xfrm>
        </p:spPr>
        <p:txBody>
          <a:bodyPr>
            <a:noAutofit/>
          </a:bodyPr>
          <a:lstStyle/>
          <a:p>
            <a:r>
              <a:rPr lang="en-US" sz="3000" b="1" dirty="0" smtClean="0"/>
              <a:t>“My brethren, count it all joy when you fall into various trials, knowing that the testing of your faith produces patience. But let patience have its perfect work, that you may be perfect and complete, lacking nothing” (</a:t>
            </a:r>
            <a:r>
              <a:rPr lang="en-US" sz="3000" b="1" dirty="0" smtClean="0">
                <a:solidFill>
                  <a:schemeClr val="accent6">
                    <a:lumMod val="75000"/>
                  </a:schemeClr>
                </a:solidFill>
              </a:rPr>
              <a:t>James 1:2-4</a:t>
            </a:r>
            <a:r>
              <a:rPr lang="en-US" sz="3000" b="1" dirty="0" smtClean="0"/>
              <a:t>).</a:t>
            </a:r>
          </a:p>
          <a:p>
            <a:endParaRPr lang="en-US" sz="1050" b="1" dirty="0" smtClean="0"/>
          </a:p>
          <a:p>
            <a:r>
              <a:rPr lang="en-US" sz="3000" b="1" dirty="0" smtClean="0"/>
              <a:t>“And not only that, but we also glory in tribulations, knowing that tribulation produces perseverance; and perseverance, character; and character, hope” (</a:t>
            </a:r>
            <a:r>
              <a:rPr lang="en-US" sz="3000" b="1" dirty="0" smtClean="0">
                <a:solidFill>
                  <a:schemeClr val="accent6">
                    <a:lumMod val="75000"/>
                  </a:schemeClr>
                </a:solidFill>
              </a:rPr>
              <a:t>Romans 5:3-4</a:t>
            </a:r>
            <a:r>
              <a:rPr lang="en-US" sz="3000" b="1" dirty="0" smtClean="0"/>
              <a:t>).</a:t>
            </a:r>
            <a:endParaRPr lang="en-US" sz="3000" b="1" dirty="0"/>
          </a:p>
        </p:txBody>
      </p:sp>
    </p:spTree>
    <p:extLst>
      <p:ext uri="{BB962C8B-B14F-4D97-AF65-F5344CB8AC3E}">
        <p14:creationId xmlns:p14="http://schemas.microsoft.com/office/powerpoint/2010/main" val="128933576"/>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The Christian’s Influence</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722437"/>
            <a:ext cx="8229600" cy="4525963"/>
          </a:xfrm>
        </p:spPr>
        <p:txBody>
          <a:bodyPr>
            <a:noAutofit/>
          </a:bodyPr>
          <a:lstStyle/>
          <a:p>
            <a:r>
              <a:rPr lang="en-US" sz="3000" b="1" dirty="0" smtClean="0"/>
              <a:t>“By </a:t>
            </a:r>
            <a:r>
              <a:rPr lang="en-US" sz="3000" b="1" dirty="0"/>
              <a:t>faith Abel offered to God a more excellent sacrifice than Cain, through which he obtained witness that he was righteous, God testifying of his gifts; and through it he being dead still </a:t>
            </a:r>
            <a:r>
              <a:rPr lang="en-US" sz="3000" b="1" dirty="0" smtClean="0"/>
              <a:t>speaks” (</a:t>
            </a:r>
            <a:r>
              <a:rPr lang="en-US" sz="3000" b="1" dirty="0" smtClean="0">
                <a:solidFill>
                  <a:schemeClr val="accent6">
                    <a:lumMod val="75000"/>
                  </a:schemeClr>
                </a:solidFill>
              </a:rPr>
              <a:t>Hebrews 11:4</a:t>
            </a:r>
            <a:r>
              <a:rPr lang="en-US" sz="3000" b="1" dirty="0" smtClean="0"/>
              <a:t>).</a:t>
            </a:r>
          </a:p>
          <a:p>
            <a:endParaRPr lang="en-US" sz="900" b="1" dirty="0" smtClean="0"/>
          </a:p>
          <a:p>
            <a:r>
              <a:rPr lang="en-US" sz="3000" b="1" dirty="0" smtClean="0"/>
              <a:t>Then </a:t>
            </a:r>
            <a:r>
              <a:rPr lang="en-US" sz="3000" b="1" dirty="0"/>
              <a:t>I heard a voice from heaven saying to me, </a:t>
            </a:r>
            <a:r>
              <a:rPr lang="en-US" sz="3000" b="1" dirty="0" smtClean="0"/>
              <a:t>“Write</a:t>
            </a:r>
            <a:r>
              <a:rPr lang="en-US" sz="3000" b="1" dirty="0"/>
              <a:t>: </a:t>
            </a:r>
            <a:r>
              <a:rPr lang="en-US" sz="3000" b="1" dirty="0" smtClean="0"/>
              <a:t>‘Blessed </a:t>
            </a:r>
            <a:r>
              <a:rPr lang="en-US" sz="3000" b="1" dirty="0"/>
              <a:t>are the dead who die in the Lord from now on</a:t>
            </a:r>
            <a:r>
              <a:rPr lang="en-US" sz="3000" b="1" dirty="0" smtClean="0"/>
              <a:t>.’ ‘Yes,’ </a:t>
            </a:r>
            <a:r>
              <a:rPr lang="en-US" sz="3000" b="1" dirty="0"/>
              <a:t>says the Spirit, </a:t>
            </a:r>
            <a:r>
              <a:rPr lang="en-US" sz="3000" b="1" dirty="0" smtClean="0"/>
              <a:t>‘that </a:t>
            </a:r>
            <a:r>
              <a:rPr lang="en-US" sz="3000" b="1" dirty="0"/>
              <a:t>they may rest from their labors, and their works follow </a:t>
            </a:r>
            <a:r>
              <a:rPr lang="en-US" sz="3000" b="1" dirty="0" smtClean="0"/>
              <a:t>them’” (</a:t>
            </a:r>
            <a:r>
              <a:rPr lang="en-US" sz="3000" b="1" dirty="0" smtClean="0">
                <a:solidFill>
                  <a:schemeClr val="accent6">
                    <a:lumMod val="75000"/>
                  </a:schemeClr>
                </a:solidFill>
              </a:rPr>
              <a:t>Revelation 14:13</a:t>
            </a:r>
            <a:r>
              <a:rPr lang="en-US" sz="3000" b="1" dirty="0" smtClean="0"/>
              <a:t>).</a:t>
            </a:r>
            <a:endParaRPr lang="en-US" sz="3000" b="1" dirty="0"/>
          </a:p>
        </p:txBody>
      </p:sp>
    </p:spTree>
    <p:extLst>
      <p:ext uri="{BB962C8B-B14F-4D97-AF65-F5344CB8AC3E}">
        <p14:creationId xmlns:p14="http://schemas.microsoft.com/office/powerpoint/2010/main" val="1296677467"/>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The Christian’s Influence</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722437"/>
            <a:ext cx="8229600" cy="4525963"/>
          </a:xfrm>
        </p:spPr>
        <p:txBody>
          <a:bodyPr>
            <a:noAutofit/>
          </a:bodyPr>
          <a:lstStyle/>
          <a:p>
            <a:r>
              <a:rPr lang="en-US" b="1" dirty="0" smtClean="0">
                <a:solidFill>
                  <a:schemeClr val="accent6">
                    <a:lumMod val="75000"/>
                  </a:schemeClr>
                </a:solidFill>
              </a:rPr>
              <a:t>Adam missed the Sunday evening service.</a:t>
            </a:r>
          </a:p>
          <a:p>
            <a:pPr lvl="1"/>
            <a:r>
              <a:rPr lang="en-US" b="1" dirty="0" smtClean="0"/>
              <a:t>I Sam. 20:18, 24-27; Heb. 10:24-25; Matt. 6:33</a:t>
            </a:r>
          </a:p>
          <a:p>
            <a:pPr lvl="1"/>
            <a:endParaRPr lang="en-US" sz="800" b="1" dirty="0" smtClean="0"/>
          </a:p>
          <a:p>
            <a:r>
              <a:rPr lang="en-US" b="1" dirty="0" smtClean="0">
                <a:solidFill>
                  <a:schemeClr val="accent6">
                    <a:lumMod val="75000"/>
                  </a:schemeClr>
                </a:solidFill>
              </a:rPr>
              <a:t>Adam’s remarks in Bible class.</a:t>
            </a:r>
          </a:p>
          <a:p>
            <a:pPr lvl="1"/>
            <a:r>
              <a:rPr lang="en-US" b="1" dirty="0" smtClean="0"/>
              <a:t>2 Timothy 2:15; I Peter 2:2; Hebrews 11:13-16</a:t>
            </a:r>
          </a:p>
          <a:p>
            <a:pPr lvl="1"/>
            <a:endParaRPr lang="en-US" sz="800" b="1" dirty="0" smtClean="0"/>
          </a:p>
          <a:p>
            <a:r>
              <a:rPr lang="en-US" b="1" dirty="0" smtClean="0">
                <a:solidFill>
                  <a:schemeClr val="accent6">
                    <a:lumMod val="75000"/>
                  </a:schemeClr>
                </a:solidFill>
              </a:rPr>
              <a:t>Adam’s earthly possessions.</a:t>
            </a:r>
          </a:p>
          <a:p>
            <a:pPr lvl="1"/>
            <a:r>
              <a:rPr lang="en-US" b="1" dirty="0" smtClean="0"/>
              <a:t>2 Kings 4:10; Acts 9:39; Colossians 3:1-4</a:t>
            </a:r>
          </a:p>
          <a:p>
            <a:pPr lvl="1"/>
            <a:endParaRPr lang="en-US" sz="800" b="1" dirty="0" smtClean="0"/>
          </a:p>
          <a:p>
            <a:r>
              <a:rPr lang="en-US" b="1" dirty="0" smtClean="0">
                <a:solidFill>
                  <a:schemeClr val="accent6">
                    <a:lumMod val="75000"/>
                  </a:schemeClr>
                </a:solidFill>
              </a:rPr>
              <a:t>Adam’s goodness to others.</a:t>
            </a:r>
          </a:p>
          <a:p>
            <a:pPr lvl="1"/>
            <a:r>
              <a:rPr lang="en-US" b="1" dirty="0" smtClean="0"/>
              <a:t>Acts 10:38; Matt. 7:12; 22:39</a:t>
            </a:r>
          </a:p>
        </p:txBody>
      </p:sp>
    </p:spTree>
    <p:extLst>
      <p:ext uri="{BB962C8B-B14F-4D97-AF65-F5344CB8AC3E}">
        <p14:creationId xmlns:p14="http://schemas.microsoft.com/office/powerpoint/2010/main" val="2656209170"/>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2"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animEffect transition="in" filter="fade">
                                      <p:cBhvr>
                                        <p:cTn id="43" dur="1000"/>
                                        <p:tgtEl>
                                          <p:spTgt spid="3">
                                            <p:txEl>
                                              <p:pRg st="9" end="9"/>
                                            </p:txEl>
                                          </p:spTgt>
                                        </p:tgtEl>
                                      </p:cBhvr>
                                    </p:animEffect>
                                    <p:anim calcmode="lin" valueType="num">
                                      <p:cBhvr>
                                        <p:cTn id="44"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9" end="9"/>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10" end="10"/>
                                            </p:txEl>
                                          </p:spTgt>
                                        </p:tgtEl>
                                        <p:attrNameLst>
                                          <p:attrName>style.visibility</p:attrName>
                                        </p:attrNameLst>
                                      </p:cBhvr>
                                      <p:to>
                                        <p:strVal val="visible"/>
                                      </p:to>
                                    </p:set>
                                    <p:animEffect transition="in" filter="fade">
                                      <p:cBhvr>
                                        <p:cTn id="48" dur="1000"/>
                                        <p:tgtEl>
                                          <p:spTgt spid="3">
                                            <p:txEl>
                                              <p:pRg st="10" end="10"/>
                                            </p:txEl>
                                          </p:spTgt>
                                        </p:tgtEl>
                                      </p:cBhvr>
                                    </p:animEffect>
                                    <p:anim calcmode="lin" valueType="num">
                                      <p:cBhvr>
                                        <p:cTn id="49"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accent6">
              <a:lumMod val="75000"/>
            </a:schemeClr>
          </a:solidFill>
        </p:spPr>
        <p:style>
          <a:lnRef idx="0">
            <a:schemeClr val="dk1"/>
          </a:lnRef>
          <a:fillRef idx="3">
            <a:schemeClr val="dk1"/>
          </a:fillRef>
          <a:effectRef idx="3">
            <a:schemeClr val="dk1"/>
          </a:effectRef>
          <a:fontRef idx="minor">
            <a:schemeClr val="lt1"/>
          </a:fontRef>
        </p:style>
        <p:txBody>
          <a:bodyPr>
            <a:normAutofit/>
          </a:bodyPr>
          <a:lstStyle/>
          <a:p>
            <a:r>
              <a:rPr lang="en-US" sz="4800" dirty="0" smtClean="0">
                <a:latin typeface="Narkisim" panose="020E0502050101010101" pitchFamily="34" charset="-79"/>
                <a:cs typeface="Narkisim" panose="020E0502050101010101" pitchFamily="34" charset="-79"/>
              </a:rPr>
              <a:t>The Christian’s Influence</a:t>
            </a:r>
            <a:endParaRPr lang="en-US" sz="4800" dirty="0">
              <a:latin typeface="Narkisim" panose="020E0502050101010101" pitchFamily="34" charset="-79"/>
              <a:cs typeface="Narkisim" panose="020E0502050101010101" pitchFamily="34" charset="-79"/>
            </a:endParaRPr>
          </a:p>
        </p:txBody>
      </p:sp>
      <p:sp>
        <p:nvSpPr>
          <p:cNvPr id="3" name="Content Placeholder 2"/>
          <p:cNvSpPr>
            <a:spLocks noGrp="1"/>
          </p:cNvSpPr>
          <p:nvPr>
            <p:ph idx="1"/>
          </p:nvPr>
        </p:nvSpPr>
        <p:spPr>
          <a:xfrm>
            <a:off x="457200" y="1798637"/>
            <a:ext cx="8229600" cy="4525963"/>
          </a:xfrm>
        </p:spPr>
        <p:txBody>
          <a:bodyPr>
            <a:noAutofit/>
          </a:bodyPr>
          <a:lstStyle/>
          <a:p>
            <a:r>
              <a:rPr lang="en-US" b="1" dirty="0" smtClean="0">
                <a:solidFill>
                  <a:schemeClr val="accent6">
                    <a:lumMod val="75000"/>
                  </a:schemeClr>
                </a:solidFill>
              </a:rPr>
              <a:t>Faith in the midst of great hardship.</a:t>
            </a:r>
          </a:p>
          <a:p>
            <a:pPr lvl="1"/>
            <a:r>
              <a:rPr lang="en-US" b="1" dirty="0" smtClean="0"/>
              <a:t>Acts 12; 2 Corinthians 5:7; 12:7-10</a:t>
            </a:r>
          </a:p>
          <a:p>
            <a:pPr lvl="1"/>
            <a:endParaRPr lang="en-US" sz="1400" b="1" dirty="0" smtClean="0"/>
          </a:p>
          <a:p>
            <a:r>
              <a:rPr lang="en-US" b="1" dirty="0" smtClean="0">
                <a:solidFill>
                  <a:schemeClr val="accent6">
                    <a:lumMod val="75000"/>
                  </a:schemeClr>
                </a:solidFill>
              </a:rPr>
              <a:t>No blame or anger towards God.</a:t>
            </a:r>
          </a:p>
          <a:p>
            <a:pPr lvl="1"/>
            <a:r>
              <a:rPr lang="en-US" b="1" dirty="0" smtClean="0"/>
              <a:t>Job 1:20-22</a:t>
            </a:r>
          </a:p>
          <a:p>
            <a:pPr lvl="1"/>
            <a:endParaRPr lang="en-US" sz="1400" b="1" dirty="0" smtClean="0"/>
          </a:p>
          <a:p>
            <a:r>
              <a:rPr lang="en-US" b="1" dirty="0" smtClean="0">
                <a:solidFill>
                  <a:schemeClr val="accent6">
                    <a:lumMod val="75000"/>
                  </a:schemeClr>
                </a:solidFill>
              </a:rPr>
              <a:t>Our example before non-believers.</a:t>
            </a:r>
          </a:p>
          <a:p>
            <a:pPr lvl="1"/>
            <a:r>
              <a:rPr lang="en-US" b="1" dirty="0" smtClean="0"/>
              <a:t>Matthew 5:13-16; Phil. 2:15; Col. 4:5</a:t>
            </a:r>
          </a:p>
          <a:p>
            <a:pPr lvl="1"/>
            <a:endParaRPr lang="en-US" sz="900" b="1" dirty="0" smtClean="0"/>
          </a:p>
        </p:txBody>
      </p:sp>
    </p:spTree>
    <p:extLst>
      <p:ext uri="{BB962C8B-B14F-4D97-AF65-F5344CB8AC3E}">
        <p14:creationId xmlns:p14="http://schemas.microsoft.com/office/powerpoint/2010/main" val="3169912158"/>
      </p:ext>
    </p:extLst>
  </p:cSld>
  <p:clrMapOvr>
    <a:masterClrMapping/>
  </p:clrMapOvr>
  <p:transition spd="slow">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4" end="4"/>
                                            </p:txEl>
                                          </p:spTgt>
                                        </p:tgtEl>
                                        <p:attrNameLst>
                                          <p:attrName>style.visibility</p:attrName>
                                        </p:attrNameLst>
                                      </p:cBhvr>
                                      <p:to>
                                        <p:strVal val="visible"/>
                                      </p:to>
                                    </p:set>
                                    <p:animEffect transition="in" filter="fade">
                                      <p:cBhvr>
                                        <p:cTn id="24" dur="1000"/>
                                        <p:tgtEl>
                                          <p:spTgt spid="3">
                                            <p:txEl>
                                              <p:pRg st="4" end="4"/>
                                            </p:txEl>
                                          </p:spTgt>
                                        </p:tgtEl>
                                      </p:cBhvr>
                                    </p:animEffect>
                                    <p:anim calcmode="lin" valueType="num">
                                      <p:cBhvr>
                                        <p:cTn id="2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1000"/>
                                        <p:tgtEl>
                                          <p:spTgt spid="3">
                                            <p:txEl>
                                              <p:pRg st="6" end="6"/>
                                            </p:txEl>
                                          </p:spTgt>
                                        </p:tgtEl>
                                      </p:cBhvr>
                                    </p:animEffect>
                                    <p:anim calcmode="lin" valueType="num">
                                      <p:cBhvr>
                                        <p:cTn id="3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7" end="7"/>
                                            </p:txEl>
                                          </p:spTgt>
                                        </p:tgtEl>
                                        <p:attrNameLst>
                                          <p:attrName>style.visibility</p:attrName>
                                        </p:attrNameLst>
                                      </p:cBhvr>
                                      <p:to>
                                        <p:strVal val="visible"/>
                                      </p:to>
                                    </p:set>
                                    <p:animEffect transition="in" filter="fade">
                                      <p:cBhvr>
                                        <p:cTn id="36" dur="1000"/>
                                        <p:tgtEl>
                                          <p:spTgt spid="3">
                                            <p:txEl>
                                              <p:pRg st="7" end="7"/>
                                            </p:txEl>
                                          </p:spTgt>
                                        </p:tgtEl>
                                      </p:cBhvr>
                                    </p:animEffect>
                                    <p:anim calcmode="lin" valueType="num">
                                      <p:cBhvr>
                                        <p:cTn id="3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TotalTime>
  <Words>709</Words>
  <Application>Microsoft Office PowerPoint</Application>
  <PresentationFormat>On-screen Show (4:3)</PresentationFormat>
  <Paragraphs>52</Paragraphs>
  <Slides>11</Slides>
  <Notes>2</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PowerPoint Presentation</vt:lpstr>
      <vt:lpstr>The Christian’s Influence</vt:lpstr>
      <vt:lpstr>The Christian’s Influence</vt:lpstr>
      <vt:lpstr>The Christian’s Influence</vt:lpstr>
      <vt:lpstr>The Christian’s Influence</vt:lpstr>
      <vt:lpstr>The Christian’s Influence</vt:lpstr>
      <vt:lpstr>The Christian’s Influence</vt:lpstr>
      <vt:lpstr>The Christian’s Influence</vt:lpstr>
      <vt:lpstr>The Christian’s Influence</vt:lpstr>
      <vt:lpstr>The Christian’s Influence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Christian’s Influence</dc:title>
  <dc:creator>Jesse Flowers</dc:creator>
  <cp:lastModifiedBy>Jesse Flowers</cp:lastModifiedBy>
  <cp:revision>24</cp:revision>
  <cp:lastPrinted>2013-11-24T05:59:55Z</cp:lastPrinted>
  <dcterms:created xsi:type="dcterms:W3CDTF">2013-11-24T02:52:29Z</dcterms:created>
  <dcterms:modified xsi:type="dcterms:W3CDTF">2014-03-07T20:59:35Z</dcterms:modified>
</cp:coreProperties>
</file>